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6858000" cy="9144000"/>
  <p:embeddedFontLst>
    <p:embeddedFont>
      <p:font typeface="Canva Sans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Lato Bold" panose="020B0604020202020204" charset="0"/>
      <p:regular r:id="rId44"/>
    </p:embeddedFont>
    <p:embeddedFont>
      <p:font typeface="Poppins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A0144-93CA-470C-ABA3-8A71A2BC1750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6E678-77E3-4A53-8348-9E209218E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1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E428-97BA-4ECB-BEAC-12091D2C2476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CB0-12BB-41EE-BE87-5FED499219D7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7E49-4D7E-4644-A60D-A08A047849A6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6039-B699-406F-BE6A-D0E30E0A6246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85CC5-6CF5-4BCB-8171-FEACE1848AA2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E4EF-EB09-4EF5-AEE8-0CB4425282AF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CB35-06AD-4060-87EE-5A8BDE98B2C7}" type="datetime1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F0B19-3D0E-4665-9684-2CB1B8F9E6AE}" type="datetime1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9481-A466-46CB-A1CD-C562066CB82F}" type="datetime1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CC69-28B7-4200-AC6C-21C2524910CE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F73C9-98FE-4834-8B78-A8E9897912B8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FDE31-6877-4D6B-962A-41C77A3CA08C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480" y="355073"/>
            <a:ext cx="16650636" cy="10080377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5744" y="4710171"/>
            <a:ext cx="15236512" cy="70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6000" b="1" dirty="0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Healthcare Bot System-0282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8911345" y="6081939"/>
            <a:ext cx="46531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7829252" y="6729639"/>
            <a:ext cx="2629495" cy="3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Graduation Project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13319" y="7175882"/>
            <a:ext cx="3861362" cy="3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2024-2025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A5B00F0C-87ED-70DF-CDDD-29417707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3000" y="388569"/>
            <a:ext cx="331261" cy="868731"/>
          </a:xfrm>
        </p:spPr>
        <p:txBody>
          <a:bodyPr/>
          <a:lstStyle/>
          <a:p>
            <a:fld id="{B6F15528-21DE-4FAA-801E-634DDDAF4B2B}" type="slidenum">
              <a:rPr lang="en-US" sz="3900" smtClean="0">
                <a:solidFill>
                  <a:schemeClr val="tx1"/>
                </a:solidFill>
              </a:rPr>
              <a:pPr/>
              <a:t>1</a:t>
            </a:fld>
            <a:endParaRPr lang="en-US" sz="3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 animBg="1"/>
      <p:bldP spid="32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323939" y="4274503"/>
            <a:ext cx="764012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Related Work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16D87A9E-3444-8E06-604A-B47AE442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1638"/>
            <a:ext cx="583139" cy="833359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10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533330" y="331261"/>
            <a:ext cx="11659367" cy="9624477"/>
          </a:xfrm>
          <a:custGeom>
            <a:avLst/>
            <a:gdLst/>
            <a:ahLst/>
            <a:cxnLst/>
            <a:rect l="l" t="t" r="r" b="b"/>
            <a:pathLst>
              <a:path w="11659367" h="9624477">
                <a:moveTo>
                  <a:pt x="0" y="0"/>
                </a:moveTo>
                <a:lnTo>
                  <a:pt x="11659366" y="0"/>
                </a:lnTo>
                <a:lnTo>
                  <a:pt x="11659366" y="9624478"/>
                </a:lnTo>
                <a:lnTo>
                  <a:pt x="0" y="9624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4297738" y="2019628"/>
            <a:ext cx="3553959" cy="1985704"/>
          </a:xfrm>
          <a:custGeom>
            <a:avLst/>
            <a:gdLst/>
            <a:ahLst/>
            <a:cxnLst/>
            <a:rect l="l" t="t" r="r" b="b"/>
            <a:pathLst>
              <a:path w="3553959" h="1985704">
                <a:moveTo>
                  <a:pt x="0" y="0"/>
                </a:moveTo>
                <a:lnTo>
                  <a:pt x="3553959" y="0"/>
                </a:lnTo>
                <a:lnTo>
                  <a:pt x="3553959" y="1985704"/>
                </a:lnTo>
                <a:lnTo>
                  <a:pt x="0" y="198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4714756" y="4857241"/>
            <a:ext cx="2715341" cy="3773897"/>
          </a:xfrm>
          <a:custGeom>
            <a:avLst/>
            <a:gdLst/>
            <a:ahLst/>
            <a:cxnLst/>
            <a:rect l="l" t="t" r="r" b="b"/>
            <a:pathLst>
              <a:path w="2715341" h="3773897">
                <a:moveTo>
                  <a:pt x="0" y="0"/>
                </a:moveTo>
                <a:lnTo>
                  <a:pt x="2715341" y="0"/>
                </a:lnTo>
                <a:lnTo>
                  <a:pt x="2715341" y="3773898"/>
                </a:lnTo>
                <a:lnTo>
                  <a:pt x="0" y="3773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619" r="-479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-5400000">
            <a:off x="-1152349" y="4388478"/>
            <a:ext cx="5540761" cy="1621047"/>
          </a:xfrm>
          <a:custGeom>
            <a:avLst/>
            <a:gdLst/>
            <a:ahLst/>
            <a:cxnLst/>
            <a:rect l="l" t="t" r="r" b="b"/>
            <a:pathLst>
              <a:path w="5540761" h="1621047">
                <a:moveTo>
                  <a:pt x="0" y="0"/>
                </a:moveTo>
                <a:lnTo>
                  <a:pt x="5540761" y="0"/>
                </a:lnTo>
                <a:lnTo>
                  <a:pt x="5540761" y="1621047"/>
                </a:lnTo>
                <a:lnTo>
                  <a:pt x="0" y="16210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988" t="-80946" r="-18541" b="-828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093AA9D-E814-2383-CA3F-8E6F36AB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495" y="371638"/>
            <a:ext cx="625105" cy="65706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11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092666" y="4274503"/>
            <a:ext cx="61026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6D94EA7-4C56-2A5F-62CE-7506A81C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1638"/>
            <a:ext cx="583139" cy="65706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12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98015" y="2113980"/>
            <a:ext cx="1397050" cy="6059040"/>
            <a:chOff x="0" y="0"/>
            <a:chExt cx="367947" cy="1595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947" cy="1595797"/>
            </a:xfrm>
            <a:custGeom>
              <a:avLst/>
              <a:gdLst/>
              <a:ahLst/>
              <a:cxnLst/>
              <a:rect l="l" t="t" r="r" b="b"/>
              <a:pathLst>
                <a:path w="367947" h="1595797">
                  <a:moveTo>
                    <a:pt x="0" y="0"/>
                  </a:moveTo>
                  <a:lnTo>
                    <a:pt x="367947" y="0"/>
                  </a:lnTo>
                  <a:lnTo>
                    <a:pt x="367947" y="1595797"/>
                  </a:lnTo>
                  <a:lnTo>
                    <a:pt x="0" y="159579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7947" cy="163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6850340" cy="10287000"/>
          </a:xfrm>
          <a:custGeom>
            <a:avLst/>
            <a:gdLst/>
            <a:ahLst/>
            <a:cxnLst/>
            <a:rect l="l" t="t" r="r" b="b"/>
            <a:pathLst>
              <a:path w="6850340" h="10287000">
                <a:moveTo>
                  <a:pt x="0" y="0"/>
                </a:moveTo>
                <a:lnTo>
                  <a:pt x="6850340" y="0"/>
                </a:lnTo>
                <a:lnTo>
                  <a:pt x="68503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083" r="-25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 rot="-5400000">
            <a:off x="5443270" y="4820292"/>
            <a:ext cx="5030340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spc="744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819400"/>
            <a:ext cx="7729212" cy="4429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Assistance </a:t>
            </a: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Assessment of Symptoms </a:t>
            </a: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 Aids Guidelines</a:t>
            </a: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 support</a:t>
            </a: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Drive To The Nearest Hospital  </a:t>
            </a: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</a:pPr>
            <a:r>
              <a:rPr lang="en-US" sz="29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User-Friendly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E5EE90-5A77-FBC7-6886-D315CC68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0340" y="110336"/>
            <a:ext cx="617260" cy="689764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13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715762" y="4274503"/>
            <a:ext cx="1087552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Proposed Solution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0FBD0B0-60B4-AAD0-C5CE-83ACA365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475923"/>
            <a:ext cx="583139" cy="628977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14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55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98015" y="2113980"/>
            <a:ext cx="1397050" cy="6059040"/>
            <a:chOff x="0" y="0"/>
            <a:chExt cx="367947" cy="1595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947" cy="1595797"/>
            </a:xfrm>
            <a:custGeom>
              <a:avLst/>
              <a:gdLst/>
              <a:ahLst/>
              <a:cxnLst/>
              <a:rect l="l" t="t" r="r" b="b"/>
              <a:pathLst>
                <a:path w="367947" h="1595797">
                  <a:moveTo>
                    <a:pt x="0" y="0"/>
                  </a:moveTo>
                  <a:lnTo>
                    <a:pt x="367947" y="0"/>
                  </a:lnTo>
                  <a:lnTo>
                    <a:pt x="367947" y="1595797"/>
                  </a:lnTo>
                  <a:lnTo>
                    <a:pt x="0" y="159579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7947" cy="163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6850340" cy="10287000"/>
          </a:xfrm>
          <a:custGeom>
            <a:avLst/>
            <a:gdLst/>
            <a:ahLst/>
            <a:cxnLst/>
            <a:rect l="l" t="t" r="r" b="b"/>
            <a:pathLst>
              <a:path w="6850340" h="10287000">
                <a:moveTo>
                  <a:pt x="0" y="0"/>
                </a:moveTo>
                <a:lnTo>
                  <a:pt x="6850340" y="0"/>
                </a:lnTo>
                <a:lnTo>
                  <a:pt x="68503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083" r="-25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 rot="-5400000">
            <a:off x="5089307" y="4820292"/>
            <a:ext cx="5738266" cy="64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spc="744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Solution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31441" y="2253834"/>
            <a:ext cx="6609692" cy="550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Mobile Application?</a:t>
            </a:r>
          </a:p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 Aid Lack</a:t>
            </a:r>
          </a:p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Symptoms And Disease</a:t>
            </a:r>
          </a:p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Near Hospital</a:t>
            </a:r>
          </a:p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Emergency Numbers</a:t>
            </a:r>
          </a:p>
          <a:p>
            <a:pPr marL="794365" lvl="1" indent="-397183" algn="just">
              <a:lnSpc>
                <a:spcPts val="7358"/>
              </a:lnSpc>
              <a:buFont typeface="Arial"/>
              <a:buChar char="•"/>
            </a:pPr>
            <a:r>
              <a:rPr lang="en-US" sz="367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Language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2D28F-7A7B-16F3-0796-BFA57A8C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97841" y="98300"/>
            <a:ext cx="669759" cy="701800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15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9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963171" y="1453942"/>
            <a:ext cx="4399758" cy="107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3156498"/>
            <a:ext cx="6667862" cy="517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4" lvl="1" indent="-453387" algn="just">
              <a:lnSpc>
                <a:spcPts val="8399"/>
              </a:lnSpc>
              <a:buFont typeface="Arial"/>
              <a:buChar char="•"/>
            </a:pPr>
            <a:r>
              <a:rPr lang="en-US" sz="4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Symptoms Dataset</a:t>
            </a:r>
          </a:p>
          <a:p>
            <a:pPr marL="906774" lvl="1" indent="-453387" algn="just">
              <a:lnSpc>
                <a:spcPts val="8399"/>
              </a:lnSpc>
              <a:buFont typeface="Arial"/>
              <a:buChar char="•"/>
            </a:pPr>
            <a:r>
              <a:rPr lang="en-US" sz="4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Precaution Dataset</a:t>
            </a:r>
          </a:p>
          <a:p>
            <a:pPr marL="906774" lvl="1" indent="-453387" algn="just">
              <a:lnSpc>
                <a:spcPts val="8399"/>
              </a:lnSpc>
              <a:buFont typeface="Arial"/>
              <a:buChar char="•"/>
            </a:pPr>
            <a:r>
              <a:rPr lang="en-US" sz="4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Description Dataset</a:t>
            </a:r>
          </a:p>
          <a:p>
            <a:pPr marL="906774" lvl="1" indent="-453387" algn="just">
              <a:lnSpc>
                <a:spcPts val="8399"/>
              </a:lnSpc>
              <a:buFont typeface="Arial"/>
              <a:buChar char="•"/>
            </a:pPr>
            <a:r>
              <a:rPr lang="en-US" sz="4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First aid Dataset</a:t>
            </a:r>
          </a:p>
          <a:p>
            <a:pPr algn="just">
              <a:lnSpc>
                <a:spcPts val="8399"/>
              </a:lnSpc>
            </a:pPr>
            <a:endParaRPr lang="en-US" sz="41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BEBCEFE7-3ED5-6550-9D92-E610868D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1247"/>
            <a:ext cx="697439" cy="565290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16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321736" y="4396722"/>
            <a:ext cx="17444972" cy="4184022"/>
          </a:xfrm>
          <a:custGeom>
            <a:avLst/>
            <a:gdLst/>
            <a:ahLst/>
            <a:cxnLst/>
            <a:rect l="l" t="t" r="r" b="b"/>
            <a:pathLst>
              <a:path w="17444972" h="4184022">
                <a:moveTo>
                  <a:pt x="0" y="0"/>
                </a:moveTo>
                <a:lnTo>
                  <a:pt x="17444972" y="0"/>
                </a:lnTo>
                <a:lnTo>
                  <a:pt x="17444972" y="4184021"/>
                </a:lnTo>
                <a:lnTo>
                  <a:pt x="0" y="418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9" r="-1089" b="-16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904875"/>
            <a:ext cx="4903825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Merging Data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0931" y="2540357"/>
            <a:ext cx="703659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Record 4560 × 5 Columns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A0F832C-DD89-2D73-9BFD-1647B332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009" y="373138"/>
            <a:ext cx="664922" cy="531736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17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4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39474" y="904875"/>
            <a:ext cx="1170326" cy="107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2688630"/>
            <a:ext cx="9830542" cy="416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NLP (Natural language Processing)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Multinomial Naive Bayes (MNB)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Cosine Similarity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Geolocation Algorithm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A73DA6E-771C-F8A3-15F6-898FF422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68248"/>
            <a:ext cx="583139" cy="512773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18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95350"/>
            <a:ext cx="13879473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NLP ( Natural Language Processing)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7275" y="2899410"/>
            <a:ext cx="7629525" cy="4178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word_tokenize</a:t>
            </a:r>
            <a:endParaRPr lang="en-US" sz="4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RegexpTokenizer</a:t>
            </a:r>
            <a:endParaRPr lang="en-US" sz="4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stopwords</a:t>
            </a:r>
            <a:endParaRPr lang="en-US" sz="4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WordNetLemmatizer</a:t>
            </a:r>
            <a:endParaRPr lang="en-US" sz="4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05E90DE-F3A5-2B30-6D2D-C9295D74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9061"/>
            <a:ext cx="583139" cy="516288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19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985" y="331261"/>
            <a:ext cx="17590030" cy="9460439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1" y="0"/>
                </a:lnTo>
                <a:lnTo>
                  <a:pt x="18802041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00040" y="942975"/>
            <a:ext cx="3687920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dirty="0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Working Team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159306" y="7712028"/>
            <a:ext cx="3915375" cy="3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Eng. Mohamed Saied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56259" y="7008567"/>
            <a:ext cx="2629495" cy="3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Supervised By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13319" y="7358348"/>
            <a:ext cx="3861362" cy="3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Dr . </a:t>
            </a:r>
            <a:r>
              <a:rPr lang="en-US" sz="2200" dirty="0" err="1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Enas</a:t>
            </a:r>
            <a:r>
              <a:rPr lang="en-US" sz="2200" dirty="0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200" dirty="0" err="1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Elgeldawi</a:t>
            </a:r>
            <a:endParaRPr lang="en-US" sz="2200" dirty="0">
              <a:solidFill>
                <a:srgbClr val="4D4D4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2057818" y="2024600"/>
            <a:ext cx="13257964" cy="4070296"/>
            <a:chOff x="0" y="-66675"/>
            <a:chExt cx="9860572" cy="5427062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66675"/>
              <a:ext cx="2726619" cy="77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Name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483680" y="-66675"/>
              <a:ext cx="671954" cy="77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ID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15919" y="1098621"/>
              <a:ext cx="6053653" cy="4261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Ziad Walid Mohammed Ali</a:t>
              </a:r>
            </a:p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Ahmed Haytham Zayed Abdelrahman</a:t>
              </a:r>
            </a:p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Adham Haytham Zayed Abdelrahman</a:t>
              </a:r>
            </a:p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Mahmoud Ahmed Mohamed Ali</a:t>
              </a:r>
            </a:p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Mustafa Hussam Eldeen Roshdy</a:t>
              </a:r>
            </a:p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Mohammed Mohamed Hanaa Ahmed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287143" y="1098621"/>
              <a:ext cx="2573429" cy="4222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20-01246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20-01752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20-00554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20-00401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19-00839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20-00873</a:t>
              </a:r>
            </a:p>
          </p:txBody>
        </p:sp>
      </p:grp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1C0D9E9-B72D-7822-EB14-B2EB4276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8985" y="371638"/>
            <a:ext cx="331261" cy="571337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4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95350"/>
            <a:ext cx="10192702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 Learning Models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5968" y="2443063"/>
            <a:ext cx="9637231" cy="2030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Multinomial Naive Bayes (MNB)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Support Vector Machine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5175434"/>
            <a:ext cx="8924032" cy="105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 Model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1261" y="6726356"/>
            <a:ext cx="7967939" cy="96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Sequential Model (RNN)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1DEFA30A-9E04-A601-914A-5FA15BCF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9781" y="359711"/>
            <a:ext cx="581480" cy="556663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20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p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10097" y="3506120"/>
            <a:ext cx="10292328" cy="5601596"/>
          </a:xfrm>
          <a:custGeom>
            <a:avLst/>
            <a:gdLst/>
            <a:ahLst/>
            <a:cxnLst/>
            <a:rect l="l" t="t" r="r" b="b"/>
            <a:pathLst>
              <a:path w="10292328" h="5601596">
                <a:moveTo>
                  <a:pt x="0" y="0"/>
                </a:moveTo>
                <a:lnTo>
                  <a:pt x="10292328" y="0"/>
                </a:lnTo>
                <a:lnTo>
                  <a:pt x="10292328" y="5601596"/>
                </a:lnTo>
                <a:lnTo>
                  <a:pt x="0" y="5601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667" r="-93478" b="-4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895350"/>
            <a:ext cx="4501872" cy="107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2352421"/>
            <a:ext cx="450187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Sequential Model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C4D4CBA-8E67-BE62-B81A-0E0FEA0F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1736" y="371638"/>
            <a:ext cx="592664" cy="499858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21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4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30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255481"/>
              </p:ext>
            </p:extLst>
          </p:nvPr>
        </p:nvGraphicFramePr>
        <p:xfrm>
          <a:off x="1280923" y="2805128"/>
          <a:ext cx="15726155" cy="6319064"/>
        </p:xfrm>
        <a:graphic>
          <a:graphicData uri="http://schemas.openxmlformats.org/drawingml/2006/table">
            <a:tbl>
              <a:tblPr/>
              <a:tblGrid>
                <a:gridCol w="7605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0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255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042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Multinomial Naive Bayes (MNB)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dirty="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423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Support Vector Machine (SVC)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185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Sequential Model (RNN)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dirty="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97%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TextBox 31"/>
          <p:cNvSpPr txBox="1"/>
          <p:nvPr/>
        </p:nvSpPr>
        <p:spPr>
          <a:xfrm>
            <a:off x="1028700" y="895350"/>
            <a:ext cx="16423243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Machine/Deep Learning Models Accuracy 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09B1471-EC59-BFB9-1606-B9DB0896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1910"/>
            <a:ext cx="697439" cy="489586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22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44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73485" y="1350391"/>
            <a:ext cx="6398181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Rasa Framework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73485" y="3324984"/>
            <a:ext cx="6148806" cy="201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we chose Rasa</a:t>
            </a:r>
          </a:p>
          <a:p>
            <a:pPr algn="ctr">
              <a:lnSpc>
                <a:spcPts val="849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intents and stories in Rasa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97809" y="3823641"/>
            <a:ext cx="9525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FD8AE1E6-98A6-F335-9D0B-4E4368A1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1736" y="371638"/>
            <a:ext cx="592664" cy="50466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23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0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501898"/>
            <a:ext cx="6398181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Rasa Framework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4998" y="2024760"/>
            <a:ext cx="548581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Actions in rasa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4677" y="2984882"/>
            <a:ext cx="772977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 algn="ctr">
              <a:lnSpc>
                <a:spcPts val="4479"/>
              </a:lnSpc>
              <a:buFont typeface="Arial"/>
              <a:buChar char="•"/>
            </a:pPr>
            <a:r>
              <a:rPr lang="en-US" sz="3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Disease Prediction and Precautions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76383" y="3741802"/>
            <a:ext cx="1478291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Integrated the machine learning model with Rasa actions. When users input their symptoms, the chatbot predicts the disease and provides relevant precautions.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02474" y="5214996"/>
            <a:ext cx="311146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 algn="ctr">
              <a:lnSpc>
                <a:spcPts val="4479"/>
              </a:lnSpc>
              <a:buFont typeface="Arial"/>
              <a:buChar char="•"/>
            </a:pPr>
            <a:r>
              <a:rPr lang="en-US" sz="3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Disease info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476383" y="6134032"/>
            <a:ext cx="14782917" cy="91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</a:pPr>
            <a:r>
              <a:rPr lang="en-US" sz="2499" u="none" strike="noStrike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Developed a function to fetch and summarize information about diseases from Wikipedia. Allows users to ask about any disease, and the chatbot provides a summarized answer from Wikipedia.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19E9CE36-4588-32D0-23E0-C0B9DCE7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035" y="370110"/>
            <a:ext cx="586365" cy="519946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24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0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499995" y="1350391"/>
            <a:ext cx="6398181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Rasa Framework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90236" y="2870065"/>
            <a:ext cx="13617698" cy="71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 Language Processing (NLP) Techniques: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90236" y="3888987"/>
            <a:ext cx="14507527" cy="150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6327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Employed various NLP techniques to preprocess and analyze user input.</a:t>
            </a:r>
          </a:p>
          <a:p>
            <a:pPr marL="604515" lvl="1" indent="-302257" algn="l">
              <a:lnSpc>
                <a:spcPts val="6327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Trained an NLU model in Rasa to understand and extract user intents and entities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993C7A4-E9FC-36D8-67DF-2C57EF85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6513" y="389146"/>
            <a:ext cx="597887" cy="487154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25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98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7259964" y="3035832"/>
            <a:ext cx="10025473" cy="5571999"/>
          </a:xfrm>
          <a:custGeom>
            <a:avLst/>
            <a:gdLst/>
            <a:ahLst/>
            <a:cxnLst/>
            <a:rect l="l" t="t" r="r" b="b"/>
            <a:pathLst>
              <a:path w="10025473" h="5571999">
                <a:moveTo>
                  <a:pt x="0" y="0"/>
                </a:moveTo>
                <a:lnTo>
                  <a:pt x="10025473" y="0"/>
                </a:lnTo>
                <a:lnTo>
                  <a:pt x="10025473" y="5571999"/>
                </a:lnTo>
                <a:lnTo>
                  <a:pt x="0" y="5571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69" t="-43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904875"/>
            <a:ext cx="8881586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Geolocation Algorithm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2440305"/>
            <a:ext cx="6205127" cy="558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Location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Initial and Maximum Radius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 the list of hospitals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Map Initialization 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 Markers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Directions Link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Display the Map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E1F86FC-ECB6-0AB8-E93A-64350528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1638"/>
            <a:ext cx="583139" cy="533236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26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9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2050880" y="698538"/>
            <a:ext cx="4283633" cy="8889925"/>
          </a:xfrm>
          <a:custGeom>
            <a:avLst/>
            <a:gdLst/>
            <a:ahLst/>
            <a:cxnLst/>
            <a:rect l="l" t="t" r="r" b="b"/>
            <a:pathLst>
              <a:path w="4283633" h="8889925">
                <a:moveTo>
                  <a:pt x="0" y="0"/>
                </a:moveTo>
                <a:lnTo>
                  <a:pt x="4283633" y="0"/>
                </a:lnTo>
                <a:lnTo>
                  <a:pt x="4283633" y="8889924"/>
                </a:lnTo>
                <a:lnTo>
                  <a:pt x="0" y="8889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90" b="-1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895350"/>
            <a:ext cx="8881586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Geolocation Algorithm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1460" y="3492364"/>
            <a:ext cx="8687356" cy="235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64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Request Permission And Fetch Location</a:t>
            </a:r>
          </a:p>
          <a:p>
            <a:pPr marL="690881" lvl="1" indent="-345440" algn="l">
              <a:lnSpc>
                <a:spcPts val="64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 Current Location</a:t>
            </a:r>
          </a:p>
          <a:p>
            <a:pPr marL="690881" lvl="1" indent="-345440" algn="l">
              <a:lnSpc>
                <a:spcPts val="64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 Google Maps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FDD2FA98-F5B7-F7FD-9763-C7940AA8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3003" y="371054"/>
            <a:ext cx="675696" cy="733846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27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4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175686" y="1028700"/>
            <a:ext cx="7083614" cy="3908994"/>
          </a:xfrm>
          <a:custGeom>
            <a:avLst/>
            <a:gdLst/>
            <a:ahLst/>
            <a:cxnLst/>
            <a:rect l="l" t="t" r="r" b="b"/>
            <a:pathLst>
              <a:path w="7083614" h="3908994">
                <a:moveTo>
                  <a:pt x="0" y="0"/>
                </a:moveTo>
                <a:lnTo>
                  <a:pt x="7083614" y="0"/>
                </a:lnTo>
                <a:lnTo>
                  <a:pt x="7083614" y="3908994"/>
                </a:lnTo>
                <a:lnTo>
                  <a:pt x="0" y="3908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5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767398" y="689629"/>
            <a:ext cx="6152857" cy="107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  <a:spcBef>
                <a:spcPct val="0"/>
              </a:spcBef>
            </a:pPr>
            <a:r>
              <a:rPr lang="en-US" sz="6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Multi-Language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3221" y="1849140"/>
            <a:ext cx="4206344" cy="29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Languages Supported:</a:t>
            </a:r>
          </a:p>
          <a:p>
            <a:pPr marL="647694" lvl="1" indent="-323847" algn="l">
              <a:lnSpc>
                <a:spcPts val="515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English</a:t>
            </a:r>
          </a:p>
          <a:p>
            <a:pPr marL="647694" lvl="1" indent="-323847" algn="l">
              <a:lnSpc>
                <a:spcPts val="515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Spanish</a:t>
            </a:r>
          </a:p>
          <a:p>
            <a:pPr marL="647694" lvl="1" indent="-323847" algn="l">
              <a:lnSpc>
                <a:spcPts val="515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French</a:t>
            </a:r>
          </a:p>
          <a:p>
            <a:pPr algn="l">
              <a:lnSpc>
                <a:spcPts val="3267"/>
              </a:lnSpc>
            </a:pPr>
            <a:endParaRPr lang="en-US" sz="29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7398" y="5059193"/>
            <a:ext cx="14457183" cy="3126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2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Preparation:</a:t>
            </a:r>
          </a:p>
          <a:p>
            <a:pPr marL="561336" lvl="1" indent="-280668" algn="just">
              <a:lnSpc>
                <a:spcPts val="504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Gathered intent and response data for the primary language (English).</a:t>
            </a:r>
          </a:p>
          <a:p>
            <a:pPr marL="561336" lvl="1" indent="-280668" algn="just">
              <a:lnSpc>
                <a:spcPts val="504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Translated the dataset into Spanish and French to ensure comprehensive language support.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FE61EC4-0519-3531-1BC2-ED70DD4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52771"/>
            <a:ext cx="583139" cy="675929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28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49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363408" y="4274503"/>
            <a:ext cx="797159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45D973E6-4B4D-4E84-B43D-AE89B341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71638"/>
            <a:ext cx="583139" cy="73326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29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230" y="331262"/>
            <a:ext cx="17604507" cy="9573514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65414" y="914400"/>
            <a:ext cx="3182786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22564" y="2361946"/>
            <a:ext cx="6515514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Introduction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Motivation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Related Work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Objectives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Proposed Solutions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Technologies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Functional Requirements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Diagram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Future Work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 rot="596993">
            <a:off x="10198575" y="1436478"/>
            <a:ext cx="3457636" cy="6841526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811" r="-18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D7C1120C-B2A5-61DE-422F-D0C4A99C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2225"/>
            <a:ext cx="331261" cy="508321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800" decel="10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8920" y="-1008871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176154" y="2296134"/>
            <a:ext cx="1581208" cy="1572583"/>
          </a:xfrm>
          <a:custGeom>
            <a:avLst/>
            <a:gdLst/>
            <a:ahLst/>
            <a:cxnLst/>
            <a:rect l="l" t="t" r="r" b="b"/>
            <a:pathLst>
              <a:path w="1581208" h="1572583">
                <a:moveTo>
                  <a:pt x="0" y="0"/>
                </a:moveTo>
                <a:lnTo>
                  <a:pt x="1581208" y="0"/>
                </a:lnTo>
                <a:lnTo>
                  <a:pt x="1581208" y="1572584"/>
                </a:lnTo>
                <a:lnTo>
                  <a:pt x="0" y="157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2109780" y="7051010"/>
            <a:ext cx="1369491" cy="1700271"/>
          </a:xfrm>
          <a:custGeom>
            <a:avLst/>
            <a:gdLst/>
            <a:ahLst/>
            <a:cxnLst/>
            <a:rect l="l" t="t" r="r" b="b"/>
            <a:pathLst>
              <a:path w="1369491" h="1700271">
                <a:moveTo>
                  <a:pt x="0" y="0"/>
                </a:moveTo>
                <a:lnTo>
                  <a:pt x="1369491" y="0"/>
                </a:lnTo>
                <a:lnTo>
                  <a:pt x="1369491" y="1700271"/>
                </a:lnTo>
                <a:lnTo>
                  <a:pt x="0" y="1700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4863161" y="7051010"/>
            <a:ext cx="1709687" cy="1709687"/>
          </a:xfrm>
          <a:custGeom>
            <a:avLst/>
            <a:gdLst/>
            <a:ahLst/>
            <a:cxnLst/>
            <a:rect l="l" t="t" r="r" b="b"/>
            <a:pathLst>
              <a:path w="1709687" h="1709687">
                <a:moveTo>
                  <a:pt x="0" y="0"/>
                </a:moveTo>
                <a:lnTo>
                  <a:pt x="1709688" y="0"/>
                </a:lnTo>
                <a:lnTo>
                  <a:pt x="1709688" y="1709687"/>
                </a:lnTo>
                <a:lnTo>
                  <a:pt x="0" y="1709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3862706" y="3868718"/>
            <a:ext cx="3085437" cy="1500161"/>
          </a:xfrm>
          <a:custGeom>
            <a:avLst/>
            <a:gdLst/>
            <a:ahLst/>
            <a:cxnLst/>
            <a:rect l="l" t="t" r="r" b="b"/>
            <a:pathLst>
              <a:path w="3085437" h="1500161">
                <a:moveTo>
                  <a:pt x="0" y="0"/>
                </a:moveTo>
                <a:lnTo>
                  <a:pt x="3085438" y="0"/>
                </a:lnTo>
                <a:lnTo>
                  <a:pt x="3085438" y="1500161"/>
                </a:lnTo>
                <a:lnTo>
                  <a:pt x="0" y="1500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154167" y="913343"/>
            <a:ext cx="8523233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  Language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54167" y="2543175"/>
            <a:ext cx="8669596" cy="162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6020" lvl="1" indent="-503010" algn="l">
              <a:lnSpc>
                <a:spcPts val="6523"/>
              </a:lnSpc>
              <a:buFont typeface="Arial"/>
              <a:buChar char="•"/>
            </a:pPr>
            <a:r>
              <a:rPr lang="en-US" sz="465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</a:p>
          <a:p>
            <a:pPr marL="1006020" lvl="1" indent="-503010" algn="l">
              <a:lnSpc>
                <a:spcPts val="6523"/>
              </a:lnSpc>
              <a:buFont typeface="Arial"/>
              <a:buChar char="•"/>
            </a:pPr>
            <a:r>
              <a:rPr lang="en-US" sz="465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Rasa Frame Work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5044166"/>
            <a:ext cx="1410055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App Development Framework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6587216"/>
            <a:ext cx="4460265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Flutter 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UI/UX (Figma)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D29DE39A-A01A-BA05-839B-1528E2FF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009" y="365892"/>
            <a:ext cx="682691" cy="56650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30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/>
      <p:bldP spid="35" grpId="0" build="p"/>
      <p:bldP spid="36" grpId="0"/>
      <p:bldP spid="3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985563" y="3460115"/>
            <a:ext cx="8316873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 </a:t>
            </a:r>
          </a:p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Requirements 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92696" y="5248023"/>
            <a:ext cx="2814824" cy="281482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5D0009C4-C302-F72D-E1C3-1408AA89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009" y="394166"/>
            <a:ext cx="644591" cy="558334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31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4620" y="-8659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860619" y="2246077"/>
            <a:ext cx="3543904" cy="7012223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978" r="-397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043142" y="3044631"/>
            <a:ext cx="7834287" cy="81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  <a:spcBef>
                <a:spcPct val="0"/>
              </a:spcBef>
            </a:pPr>
            <a:r>
              <a:rPr lang="en-US" sz="47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 Requirements: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43142" y="4425295"/>
            <a:ext cx="8536565" cy="459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Chat Messaging</a:t>
            </a:r>
          </a:p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Speech To Text</a:t>
            </a:r>
          </a:p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Emergency Calling</a:t>
            </a:r>
          </a:p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Location To The Nearest Hospital</a:t>
            </a:r>
          </a:p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Multilingual</a:t>
            </a:r>
          </a:p>
          <a:p>
            <a:pPr marL="669289" lvl="1" indent="-334645" algn="l">
              <a:lnSpc>
                <a:spcPts val="619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Cache Memory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DF4D6E1-18F4-9683-4470-B55B7219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609600" cy="495300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32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747034" y="4274503"/>
            <a:ext cx="597836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9C7B7E38-1859-311D-6808-72105CF9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3495" y="385157"/>
            <a:ext cx="637105" cy="491143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33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545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060386" y="617272"/>
            <a:ext cx="14167228" cy="9052456"/>
          </a:xfrm>
          <a:custGeom>
            <a:avLst/>
            <a:gdLst/>
            <a:ahLst/>
            <a:cxnLst/>
            <a:rect l="l" t="t" r="r" b="b"/>
            <a:pathLst>
              <a:path w="14167228" h="9052456">
                <a:moveTo>
                  <a:pt x="0" y="0"/>
                </a:moveTo>
                <a:lnTo>
                  <a:pt x="14167228" y="0"/>
                </a:lnTo>
                <a:lnTo>
                  <a:pt x="14167228" y="9052456"/>
                </a:lnTo>
                <a:lnTo>
                  <a:pt x="0" y="9052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66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5DBDEED2-A5A5-F214-02F5-F07B91F5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5157"/>
            <a:ext cx="583139" cy="643543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34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446168" y="4274503"/>
            <a:ext cx="4136231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179FF5E-9E23-D5EF-F266-7763A418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1736" y="370772"/>
            <a:ext cx="592664" cy="657928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35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68BDB1BF-B62C-7FE9-BBAF-0AE81676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7065"/>
            <a:ext cx="583139" cy="641635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36</a:t>
            </a:fld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30" name="E-Bot">
            <a:hlinkClick r:id="" action="ppaction://media"/>
            <a:extLst>
              <a:ext uri="{FF2B5EF4-FFF2-40B4-BE49-F238E27FC236}">
                <a16:creationId xmlns:a16="http://schemas.microsoft.com/office/drawing/2014/main" id="{2044ED49-826B-857F-3CCC-0A49DBDC1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4587" y="551117"/>
            <a:ext cx="4398826" cy="9184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5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633740" y="4274503"/>
            <a:ext cx="702052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Work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2B8015D-BBE2-2D6B-9022-3F2DE583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7979"/>
            <a:ext cx="583139" cy="817018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37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2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401517" y="2282684"/>
            <a:ext cx="6412736" cy="6412736"/>
          </a:xfrm>
          <a:custGeom>
            <a:avLst/>
            <a:gdLst/>
            <a:ahLst/>
            <a:cxnLst/>
            <a:rect l="l" t="t" r="r" b="b"/>
            <a:pathLst>
              <a:path w="6412736" h="6412736">
                <a:moveTo>
                  <a:pt x="0" y="0"/>
                </a:moveTo>
                <a:lnTo>
                  <a:pt x="6412736" y="0"/>
                </a:lnTo>
                <a:lnTo>
                  <a:pt x="6412736" y="6412735"/>
                </a:lnTo>
                <a:lnTo>
                  <a:pt x="0" y="6412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90746" y="2660515"/>
            <a:ext cx="9310771" cy="562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World-Wide Chatbot </a:t>
            </a:r>
          </a:p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Mental Health Support</a:t>
            </a:r>
          </a:p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Expansion of Multilingual Support</a:t>
            </a:r>
          </a:p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Telemedicine Integration </a:t>
            </a:r>
          </a:p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Integration With Wearable Devices</a:t>
            </a:r>
          </a:p>
          <a:p>
            <a:pPr marL="820421" lvl="1" indent="-410210" algn="l">
              <a:lnSpc>
                <a:spcPts val="7524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Personalization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0746" y="904875"/>
            <a:ext cx="4655385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b="1" spc="-126" dirty="0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Work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C5AFCDA-BA5B-2685-8C60-B43E7937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6988" y="371638"/>
            <a:ext cx="607412" cy="637034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38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build="p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070" y="-1018396"/>
            <a:ext cx="18802040" cy="11751275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7119" y="2102919"/>
            <a:ext cx="1108281" cy="5454415"/>
            <a:chOff x="0" y="0"/>
            <a:chExt cx="758176" cy="1595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8176" cy="1595797"/>
            </a:xfrm>
            <a:custGeom>
              <a:avLst/>
              <a:gdLst/>
              <a:ahLst/>
              <a:cxnLst/>
              <a:rect l="l" t="t" r="r" b="b"/>
              <a:pathLst>
                <a:path w="758176" h="1595797">
                  <a:moveTo>
                    <a:pt x="0" y="0"/>
                  </a:moveTo>
                  <a:lnTo>
                    <a:pt x="758176" y="0"/>
                  </a:lnTo>
                  <a:lnTo>
                    <a:pt x="758176" y="1595797"/>
                  </a:lnTo>
                  <a:lnTo>
                    <a:pt x="0" y="1595797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58176" cy="163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56847" y="2113980"/>
            <a:ext cx="1028700" cy="5454415"/>
            <a:chOff x="0" y="0"/>
            <a:chExt cx="270933" cy="14365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1436554"/>
            </a:xfrm>
            <a:custGeom>
              <a:avLst/>
              <a:gdLst/>
              <a:ahLst/>
              <a:cxnLst/>
              <a:rect l="l" t="t" r="r" b="b"/>
              <a:pathLst>
                <a:path w="270933" h="1436554">
                  <a:moveTo>
                    <a:pt x="0" y="0"/>
                  </a:moveTo>
                  <a:lnTo>
                    <a:pt x="270933" y="0"/>
                  </a:lnTo>
                  <a:lnTo>
                    <a:pt x="270933" y="1436554"/>
                  </a:lnTo>
                  <a:lnTo>
                    <a:pt x="0" y="1436554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1474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14882" y="3735266"/>
            <a:ext cx="9786918" cy="2572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935"/>
              </a:lnSpc>
            </a:pPr>
            <a:r>
              <a:rPr lang="en-US" sz="14954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C8FBD5-059A-DFD6-6F2D-023F4696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748" y="28268"/>
            <a:ext cx="624348" cy="695632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39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260" y="387978"/>
            <a:ext cx="17625477" cy="9543906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523428" y="4274503"/>
            <a:ext cx="819257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1A824A04-75AA-D014-7A42-92689AB3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87979"/>
            <a:ext cx="331261" cy="488321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4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9713"/>
            <a:ext cx="18135600" cy="10217288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4000500" y="-4000501"/>
            <a:ext cx="10287000" cy="18288000"/>
            <a:chOff x="0" y="0"/>
            <a:chExt cx="174301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3011" cy="4816592"/>
            </a:xfrm>
            <a:custGeom>
              <a:avLst/>
              <a:gdLst/>
              <a:ahLst/>
              <a:cxnLst/>
              <a:rect l="l" t="t" r="r" b="b"/>
              <a:pathLst>
                <a:path w="1743011" h="4816592">
                  <a:moveTo>
                    <a:pt x="0" y="0"/>
                  </a:moveTo>
                  <a:lnTo>
                    <a:pt x="1743011" y="0"/>
                  </a:lnTo>
                  <a:lnTo>
                    <a:pt x="174301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4301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03108" y="1825955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620003" y="2049170"/>
            <a:ext cx="7081682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dirty="0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3" y="3853367"/>
            <a:ext cx="7912909" cy="437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0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daily life, many people suffered to delayed first aid or lack of knowledge about nearby hospitals and emergency contact numbers.</a:t>
            </a:r>
          </a:p>
          <a:p>
            <a:pPr algn="just">
              <a:lnSpc>
                <a:spcPts val="3359"/>
              </a:lnSpc>
            </a:pPr>
            <a:endParaRPr lang="en-US" sz="2099" b="1" dirty="0">
              <a:solidFill>
                <a:srgbClr val="4D4D4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359"/>
              </a:lnSpc>
            </a:pPr>
            <a:r>
              <a:rPr lang="en-US" sz="20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According to the </a:t>
            </a:r>
            <a:r>
              <a:rPr lang="en-US" sz="2099" b="1" dirty="0" err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  <a:r>
              <a:rPr lang="en-US" sz="2099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guardian Up to 150,000 people a year could be dying unnecessarily because first aid is not widely enough known &amp; New research shows just 5% of adults have the skills and confidence to provide first aid in emergency situations.</a:t>
            </a:r>
          </a:p>
          <a:p>
            <a:pPr algn="just">
              <a:lnSpc>
                <a:spcPts val="5279"/>
              </a:lnSpc>
            </a:pPr>
            <a:endParaRPr lang="en-US" sz="2099" b="1" dirty="0">
              <a:solidFill>
                <a:srgbClr val="4D4D4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72DC1-6161-5D51-8957-94C58140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" y="69713"/>
            <a:ext cx="403113" cy="501787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5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922" y="431147"/>
            <a:ext cx="17658816" cy="9496142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904409">
            <a:off x="13071546" y="4293470"/>
            <a:ext cx="3916653" cy="3916653"/>
          </a:xfrm>
          <a:custGeom>
            <a:avLst/>
            <a:gdLst/>
            <a:ahLst/>
            <a:cxnLst/>
            <a:rect l="l" t="t" r="r" b="b"/>
            <a:pathLst>
              <a:path w="3916653" h="3916653">
                <a:moveTo>
                  <a:pt x="0" y="0"/>
                </a:moveTo>
                <a:lnTo>
                  <a:pt x="3916653" y="0"/>
                </a:lnTo>
                <a:lnTo>
                  <a:pt x="3916653" y="3916654"/>
                </a:lnTo>
                <a:lnTo>
                  <a:pt x="0" y="3916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6568738" y="4274503"/>
            <a:ext cx="5150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FF10A23-3CC9-6BEA-FB65-0CD0C78A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59711"/>
            <a:ext cx="331261" cy="592789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6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447239" y="4424185"/>
            <a:ext cx="9840761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Delayed Emergency Response 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Lack of Information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Panic and Disorientation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Communication Barriers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7239" y="1720179"/>
            <a:ext cx="7377228" cy="125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b="1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</a:t>
            </a:r>
          </a:p>
        </p:txBody>
      </p:sp>
      <p:sp>
        <p:nvSpPr>
          <p:cNvPr id="10" name="Freeform 10"/>
          <p:cNvSpPr/>
          <p:nvPr/>
        </p:nvSpPr>
        <p:spPr>
          <a:xfrm>
            <a:off x="2202858" y="0"/>
            <a:ext cx="5379948" cy="10287000"/>
          </a:xfrm>
          <a:custGeom>
            <a:avLst/>
            <a:gdLst/>
            <a:ahLst/>
            <a:cxnLst/>
            <a:rect l="l" t="t" r="r" b="b"/>
            <a:pathLst>
              <a:path w="5379948" h="10287000">
                <a:moveTo>
                  <a:pt x="0" y="0"/>
                </a:moveTo>
                <a:lnTo>
                  <a:pt x="5379948" y="0"/>
                </a:lnTo>
                <a:lnTo>
                  <a:pt x="53799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73" t="-7301" r="-131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A07F5E-042E-D94B-BBCB-271B3911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752" y="0"/>
            <a:ext cx="395752" cy="647700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7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230" y="331261"/>
            <a:ext cx="17604509" cy="9600623"/>
          </a:xfrm>
          <a:custGeom>
            <a:avLst/>
            <a:gdLst/>
            <a:ahLst/>
            <a:cxnLst/>
            <a:rect l="l" t="t" r="r" b="b"/>
            <a:pathLst>
              <a:path w="18802040" h="11751275">
                <a:moveTo>
                  <a:pt x="0" y="0"/>
                </a:moveTo>
                <a:lnTo>
                  <a:pt x="18802040" y="0"/>
                </a:lnTo>
                <a:lnTo>
                  <a:pt x="18802040" y="11751275"/>
                </a:lnTo>
                <a:lnTo>
                  <a:pt x="0" y="1175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870138" y="4274503"/>
            <a:ext cx="654772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D559D774-F66B-1259-4027-15B12B79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1261" y="399906"/>
            <a:ext cx="331261" cy="628794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8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32571" cy="10287000"/>
            <a:chOff x="0" y="0"/>
            <a:chExt cx="14834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476" cy="2709333"/>
            </a:xfrm>
            <a:custGeom>
              <a:avLst/>
              <a:gdLst/>
              <a:ahLst/>
              <a:cxnLst/>
              <a:rect l="l" t="t" r="r" b="b"/>
              <a:pathLst>
                <a:path w="1483476" h="2709333">
                  <a:moveTo>
                    <a:pt x="0" y="0"/>
                  </a:moveTo>
                  <a:lnTo>
                    <a:pt x="1483476" y="0"/>
                  </a:lnTo>
                  <a:lnTo>
                    <a:pt x="14834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34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2571" y="0"/>
            <a:ext cx="12655429" cy="10287000"/>
            <a:chOff x="0" y="0"/>
            <a:chExt cx="33331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3117" cy="2709333"/>
            </a:xfrm>
            <a:custGeom>
              <a:avLst/>
              <a:gdLst/>
              <a:ahLst/>
              <a:cxnLst/>
              <a:rect l="l" t="t" r="r" b="b"/>
              <a:pathLst>
                <a:path w="3333117" h="2709333">
                  <a:moveTo>
                    <a:pt x="0" y="0"/>
                  </a:moveTo>
                  <a:lnTo>
                    <a:pt x="3333117" y="0"/>
                  </a:lnTo>
                  <a:lnTo>
                    <a:pt x="3333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31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903753" y="2416774"/>
            <a:ext cx="3457636" cy="6841526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974" r="-197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447239" y="4119385"/>
            <a:ext cx="9840761" cy="300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30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 we try to help via: 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 Response 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Easy Access For Emergency Number 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 You To Know Nearest Hospital</a:t>
            </a:r>
          </a:p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Speech To Text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47239" y="1720179"/>
            <a:ext cx="7377228" cy="125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sz="7400" b="1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6CB76BB-23F8-5FCF-D23F-6495AA95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609600" cy="495300"/>
          </a:xfrm>
        </p:spPr>
        <p:txBody>
          <a:bodyPr/>
          <a:lstStyle/>
          <a:p>
            <a:fld id="{B6F15528-21DE-4FAA-801E-634DDDAF4B2B}" type="slidenum">
              <a:rPr lang="en-US" sz="3000" smtClean="0">
                <a:solidFill>
                  <a:schemeClr val="tx1"/>
                </a:solidFill>
              </a:rPr>
              <a:pPr/>
              <a:t>9</a:t>
            </a:fld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600</Words>
  <Application>Microsoft Office PowerPoint</Application>
  <PresentationFormat>Custom</PresentationFormat>
  <Paragraphs>200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Canva Sans</vt:lpstr>
      <vt:lpstr>Arial</vt:lpstr>
      <vt:lpstr>Calibri</vt:lpstr>
      <vt:lpstr>Canva Sans Bold</vt:lpstr>
      <vt:lpstr>Aptos</vt:lpstr>
      <vt:lpstr>Poppins Bold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E-Bot</dc:title>
  <cp:lastModifiedBy>ziad walid</cp:lastModifiedBy>
  <cp:revision>17</cp:revision>
  <dcterms:created xsi:type="dcterms:W3CDTF">2006-08-16T00:00:00Z</dcterms:created>
  <dcterms:modified xsi:type="dcterms:W3CDTF">2025-06-11T14:51:59Z</dcterms:modified>
  <dc:identifier>DAF8a5-ga2I</dc:identifier>
</cp:coreProperties>
</file>